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50" r:id="rId2"/>
  </p:sldMasterIdLst>
  <p:notesMasterIdLst>
    <p:notesMasterId r:id="rId13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</p:sldIdLst>
  <p:sldSz cx="12192000" cy="6858000"/>
  <p:notesSz cx="6858000" cy="9144000"/>
  <p:embeddedFontLs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Gill Sans" panose="020B0604020202020204" charset="0"/>
      <p:regular r:id="rId18"/>
      <p:bold r:id="rId1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0" roundtripDataSignature="AMtx7mhsF2NP2LV9974Q2H4kDPIyaDCeFw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yan Evans" initials="RE" lastIdx="1" clrIdx="0">
    <p:extLst>
      <p:ext uri="{19B8F6BF-5375-455C-9EA6-DF929625EA0E}">
        <p15:presenceInfo xmlns:p15="http://schemas.microsoft.com/office/powerpoint/2012/main" userId="7e2956057e3036f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3" Type="http://schemas.openxmlformats.org/officeDocument/2006/relationships/slide" Target="slides/slide1.xml"/><Relationship Id="rId21" Type="http://schemas.openxmlformats.org/officeDocument/2006/relationships/commentAuthors" Target="commentAuthor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4.fntdata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3.fntdata"/><Relationship Id="rId20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font" Target="fonts/font2.fntdata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font" Target="fonts/font6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1.fntdata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2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The starch that is present in potatoes serves as the reaction medium and as a reducing agent.</a:t>
            </a:r>
            <a:endParaRPr/>
          </a:p>
        </p:txBody>
      </p:sp>
      <p:sp>
        <p:nvSpPr>
          <p:cNvPr id="201" name="Google Shape;20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accent2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5"/>
          <p:cNvSpPr txBox="1">
            <a:spLocks noGrp="1"/>
          </p:cNvSpPr>
          <p:nvPr>
            <p:ph type="ctrTitle"/>
          </p:nvPr>
        </p:nvSpPr>
        <p:spPr>
          <a:xfrm>
            <a:off x="1600200" y="2386744"/>
            <a:ext cx="8991600" cy="1645920"/>
          </a:xfrm>
          <a:prstGeom prst="rect">
            <a:avLst/>
          </a:prstGeom>
          <a:solidFill>
            <a:srgbClr val="FFFFFF"/>
          </a:solidFill>
          <a:ln w="38100" cap="flat" cmpd="sng">
            <a:solidFill>
              <a:srgbClr val="40404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74300" tIns="182875" rIns="274300" bIns="182875" anchor="ctr" anchorCtr="1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800"/>
              <a:buFont typeface="Gill Sans"/>
              <a:buNone/>
              <a:defRPr sz="3800">
                <a:solidFill>
                  <a:srgbClr val="26262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5"/>
          <p:cNvSpPr txBox="1"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FEFEFE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5"/>
          <p:cNvSpPr txBox="1">
            <a:spLocks noGrp="1"/>
          </p:cNvSpPr>
          <p:nvPr>
            <p:ph type="dt" idx="10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5"/>
          <p:cNvSpPr txBox="1">
            <a:spLocks noGrp="1"/>
          </p:cNvSpPr>
          <p:nvPr>
            <p:ph type="ftr" idx="11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5"/>
          <p:cNvSpPr>
            <a:spLocks noGrp="1"/>
          </p:cNvSpPr>
          <p:nvPr>
            <p:ph type="sldNum" idx="12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69803"/>
            </a:srgbClr>
          </a:solidFill>
          <a:ln>
            <a:noFill/>
          </a:ln>
        </p:spPr>
        <p:txBody>
          <a:bodyPr spcFirstLastPara="1" wrap="square" lIns="18275" tIns="45700" rIns="1827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3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23"/>
          <p:cNvSpPr txBox="1">
            <a:spLocks noGrp="1"/>
          </p:cNvSpPr>
          <p:nvPr>
            <p:ph type="title"/>
          </p:nvPr>
        </p:nvSpPr>
        <p:spPr>
          <a:xfrm>
            <a:off x="808523" y="2243828"/>
            <a:ext cx="4494998" cy="113464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40404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75" tIns="182875" rIns="182875" bIns="182875" anchor="ctr" anchorCtr="1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200"/>
              <a:buFont typeface="Gill Sans"/>
              <a:buNone/>
              <a:defRPr sz="2200">
                <a:solidFill>
                  <a:srgbClr val="26262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23"/>
          <p:cNvSpPr>
            <a:spLocks noGrp="1"/>
          </p:cNvSpPr>
          <p:nvPr>
            <p:ph type="pic" idx="2"/>
          </p:nvPr>
        </p:nvSpPr>
        <p:spPr>
          <a:xfrm>
            <a:off x="6095999" y="0"/>
            <a:ext cx="6102097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FEFEFE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262626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R="0" lvl="2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262626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R="0" lvl="3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262626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R="0" lvl="4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262626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R="0" lvl="5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R="0" lvl="6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R="0" lvl="7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R="0" lvl="8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82" name="Google Shape;82;p23"/>
          <p:cNvSpPr txBox="1">
            <a:spLocks noGrp="1"/>
          </p:cNvSpPr>
          <p:nvPr>
            <p:ph type="body" idx="1"/>
          </p:nvPr>
        </p:nvSpPr>
        <p:spPr>
          <a:xfrm>
            <a:off x="1115568" y="3549918"/>
            <a:ext cx="3794760" cy="2194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1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500"/>
              <a:buNone/>
              <a:defRPr sz="1500">
                <a:solidFill>
                  <a:srgbClr val="FFFFF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00"/>
              <a:buNone/>
              <a:defRPr sz="1200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000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000"/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000"/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000"/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000"/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3" name="Google Shape;83;p23"/>
          <p:cNvSpPr txBox="1">
            <a:spLocks noGrp="1"/>
          </p:cNvSpPr>
          <p:nvPr>
            <p:ph type="dt" idx="10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3"/>
          <p:cNvSpPr txBox="1">
            <a:spLocks noGrp="1"/>
          </p:cNvSpPr>
          <p:nvPr>
            <p:ph type="ftr" idx="11"/>
          </p:nvPr>
        </p:nvSpPr>
        <p:spPr>
          <a:xfrm>
            <a:off x="804672" y="6236208"/>
            <a:ext cx="5124797" cy="320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23"/>
          <p:cNvSpPr>
            <a:spLocks noGrp="1"/>
          </p:cNvSpPr>
          <p:nvPr>
            <p:ph type="sldNum" idx="12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69803"/>
            </a:srgbClr>
          </a:solidFill>
          <a:ln>
            <a:noFill/>
          </a:ln>
        </p:spPr>
        <p:txBody>
          <a:bodyPr spcFirstLastPara="1" wrap="square" lIns="18275" tIns="45700" rIns="1827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4"/>
          <p:cNvSpPr txBox="1">
            <a:spLocks noGrp="1"/>
          </p:cNvSpPr>
          <p:nvPr>
            <p:ph type="title"/>
          </p:nvPr>
        </p:nvSpPr>
        <p:spPr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 cmpd="sng">
            <a:solidFill>
              <a:srgbClr val="40404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82875" tIns="182875" rIns="182875" bIns="182875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4"/>
          <p:cNvSpPr txBox="1">
            <a:spLocks noGrp="1"/>
          </p:cNvSpPr>
          <p:nvPr>
            <p:ph type="body" idx="1"/>
          </p:nvPr>
        </p:nvSpPr>
        <p:spPr>
          <a:xfrm rot="5400000">
            <a:off x="4545009" y="324171"/>
            <a:ext cx="3101983" cy="77297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9" name="Google Shape;89;p24"/>
          <p:cNvSpPr txBox="1">
            <a:spLocks noGrp="1"/>
          </p:cNvSpPr>
          <p:nvPr>
            <p:ph type="dt" idx="10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24"/>
          <p:cNvSpPr txBox="1">
            <a:spLocks noGrp="1"/>
          </p:cNvSpPr>
          <p:nvPr>
            <p:ph type="ftr" idx="11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24"/>
          <p:cNvSpPr>
            <a:spLocks noGrp="1"/>
          </p:cNvSpPr>
          <p:nvPr>
            <p:ph type="sldNum" idx="12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69803"/>
            </a:srgbClr>
          </a:solidFill>
          <a:ln>
            <a:noFill/>
          </a:ln>
        </p:spPr>
        <p:txBody>
          <a:bodyPr spcFirstLastPara="1" wrap="square" lIns="18275" tIns="45700" rIns="1827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5"/>
          <p:cNvSpPr txBox="1">
            <a:spLocks noGrp="1"/>
          </p:cNvSpPr>
          <p:nvPr>
            <p:ph type="title"/>
          </p:nvPr>
        </p:nvSpPr>
        <p:spPr>
          <a:xfrm rot="5400000">
            <a:off x="6810676" y="2779696"/>
            <a:ext cx="4983480" cy="1298608"/>
          </a:xfrm>
          <a:prstGeom prst="rect">
            <a:avLst/>
          </a:prstGeom>
          <a:solidFill>
            <a:srgbClr val="FFFFFF"/>
          </a:solidFill>
          <a:ln w="31750" cap="sq" cmpd="sng">
            <a:solidFill>
              <a:srgbClr val="40404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82875" tIns="182875" rIns="182875" bIns="182875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5"/>
          <p:cNvSpPr txBox="1">
            <a:spLocks noGrp="1"/>
          </p:cNvSpPr>
          <p:nvPr>
            <p:ph type="body" idx="1"/>
          </p:nvPr>
        </p:nvSpPr>
        <p:spPr>
          <a:xfrm rot="5400000">
            <a:off x="2838640" y="329755"/>
            <a:ext cx="4983480" cy="61984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5" name="Google Shape;95;p25"/>
          <p:cNvSpPr txBox="1">
            <a:spLocks noGrp="1"/>
          </p:cNvSpPr>
          <p:nvPr>
            <p:ph type="dt" idx="10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25"/>
          <p:cNvSpPr txBox="1">
            <a:spLocks noGrp="1"/>
          </p:cNvSpPr>
          <p:nvPr>
            <p:ph type="ftr" idx="11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5"/>
          <p:cNvSpPr>
            <a:spLocks noGrp="1"/>
          </p:cNvSpPr>
          <p:nvPr>
            <p:ph type="sldNum" idx="12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69803"/>
            </a:srgbClr>
          </a:solidFill>
          <a:ln>
            <a:noFill/>
          </a:ln>
        </p:spPr>
        <p:txBody>
          <a:bodyPr spcFirstLastPara="1" wrap="square" lIns="18275" tIns="45700" rIns="1827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6"/>
          <p:cNvSpPr txBox="1">
            <a:spLocks noGrp="1"/>
          </p:cNvSpPr>
          <p:nvPr>
            <p:ph type="title"/>
          </p:nvPr>
        </p:nvSpPr>
        <p:spPr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 cmpd="sng">
            <a:solidFill>
              <a:srgbClr val="40404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82875" tIns="182875" rIns="182875" bIns="182875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6"/>
          <p:cNvSpPr txBox="1">
            <a:spLocks noGrp="1"/>
          </p:cNvSpPr>
          <p:nvPr>
            <p:ph type="dt" idx="10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6"/>
          <p:cNvSpPr txBox="1">
            <a:spLocks noGrp="1"/>
          </p:cNvSpPr>
          <p:nvPr>
            <p:ph type="ftr" idx="11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6"/>
          <p:cNvSpPr>
            <a:spLocks noGrp="1"/>
          </p:cNvSpPr>
          <p:nvPr>
            <p:ph type="sldNum" idx="12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69803"/>
            </a:srgbClr>
          </a:solidFill>
          <a:ln>
            <a:noFill/>
          </a:ln>
        </p:spPr>
        <p:txBody>
          <a:bodyPr spcFirstLastPara="1" wrap="square" lIns="18275" tIns="45700" rIns="1827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17"/>
          <p:cNvSpPr txBox="1">
            <a:spLocks noGrp="1"/>
          </p:cNvSpPr>
          <p:nvPr>
            <p:ph type="title"/>
          </p:nvPr>
        </p:nvSpPr>
        <p:spPr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 cmpd="sng">
            <a:solidFill>
              <a:srgbClr val="40404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82875" tIns="182875" rIns="182875" bIns="182875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7"/>
          <p:cNvSpPr txBox="1"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" name="Google Shape;35;p17"/>
          <p:cNvSpPr txBox="1">
            <a:spLocks noGrp="1"/>
          </p:cNvSpPr>
          <p:nvPr>
            <p:ph type="dt" idx="10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7"/>
          <p:cNvSpPr txBox="1">
            <a:spLocks noGrp="1"/>
          </p:cNvSpPr>
          <p:nvPr>
            <p:ph type="ftr" idx="11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17"/>
          <p:cNvSpPr>
            <a:spLocks noGrp="1"/>
          </p:cNvSpPr>
          <p:nvPr>
            <p:ph type="sldNum" idx="12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69803"/>
            </a:srgbClr>
          </a:solidFill>
          <a:ln>
            <a:noFill/>
          </a:ln>
        </p:spPr>
        <p:txBody>
          <a:bodyPr spcFirstLastPara="1" wrap="square" lIns="18275" tIns="45700" rIns="1827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accent2"/>
        </a:solidFill>
        <a:effectLst/>
      </p:bgPr>
    </p:bg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4"/>
          <p:cNvSpPr txBox="1">
            <a:spLocks noGrp="1"/>
          </p:cNvSpPr>
          <p:nvPr>
            <p:ph type="ctrTitle"/>
          </p:nvPr>
        </p:nvSpPr>
        <p:spPr>
          <a:xfrm>
            <a:off x="1600200" y="2386744"/>
            <a:ext cx="8991600" cy="1645920"/>
          </a:xfrm>
          <a:prstGeom prst="rect">
            <a:avLst/>
          </a:prstGeom>
          <a:solidFill>
            <a:srgbClr val="FFFFFF"/>
          </a:solidFill>
          <a:ln w="38100" cap="flat" cmpd="sng">
            <a:solidFill>
              <a:srgbClr val="40404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74300" tIns="182875" rIns="274300" bIns="182875" anchor="ctr" anchorCtr="1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800"/>
              <a:buFont typeface="Gill Sans"/>
              <a:buNone/>
              <a:defRPr sz="3800">
                <a:solidFill>
                  <a:srgbClr val="26262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14"/>
          <p:cNvSpPr txBox="1"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FEFEFE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1" name="Google Shape;41;p14"/>
          <p:cNvSpPr txBox="1">
            <a:spLocks noGrp="1"/>
          </p:cNvSpPr>
          <p:nvPr>
            <p:ph type="dt" idx="10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4"/>
          <p:cNvSpPr txBox="1">
            <a:spLocks noGrp="1"/>
          </p:cNvSpPr>
          <p:nvPr>
            <p:ph type="ftr" idx="11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4"/>
          <p:cNvSpPr>
            <a:spLocks noGrp="1"/>
          </p:cNvSpPr>
          <p:nvPr>
            <p:ph type="sldNum" idx="12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69803"/>
            </a:srgbClr>
          </a:solidFill>
          <a:ln>
            <a:noFill/>
          </a:ln>
        </p:spPr>
        <p:txBody>
          <a:bodyPr spcFirstLastPara="1" wrap="square" lIns="18275" tIns="45700" rIns="1827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accent1"/>
        </a:solidFill>
        <a:effectLst/>
      </p:bgPr>
    </p:bg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8"/>
          <p:cNvSpPr txBox="1">
            <a:spLocks noGrp="1"/>
          </p:cNvSpPr>
          <p:nvPr>
            <p:ph type="title"/>
          </p:nvPr>
        </p:nvSpPr>
        <p:spPr>
          <a:xfrm>
            <a:off x="1600200" y="2386744"/>
            <a:ext cx="8991600" cy="1645920"/>
          </a:xfrm>
          <a:prstGeom prst="rect">
            <a:avLst/>
          </a:prstGeom>
          <a:solidFill>
            <a:srgbClr val="FFFFFF"/>
          </a:solidFill>
          <a:ln w="38100" cap="flat" cmpd="sng">
            <a:solidFill>
              <a:srgbClr val="40404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74300" tIns="182875" rIns="274300" bIns="182875" anchor="ctr" anchorCtr="1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800"/>
              <a:buFont typeface="Gill Sans"/>
              <a:buNone/>
              <a:defRPr sz="3800">
                <a:solidFill>
                  <a:srgbClr val="26262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18"/>
          <p:cNvSpPr txBox="1"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1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18"/>
          <p:cNvSpPr txBox="1">
            <a:spLocks noGrp="1"/>
          </p:cNvSpPr>
          <p:nvPr>
            <p:ph type="dt" idx="10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8"/>
          <p:cNvSpPr txBox="1">
            <a:spLocks noGrp="1"/>
          </p:cNvSpPr>
          <p:nvPr>
            <p:ph type="ftr" idx="11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8"/>
          <p:cNvSpPr>
            <a:spLocks noGrp="1"/>
          </p:cNvSpPr>
          <p:nvPr>
            <p:ph type="sldNum" idx="12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69803"/>
            </a:srgbClr>
          </a:solidFill>
          <a:ln>
            <a:noFill/>
          </a:ln>
        </p:spPr>
        <p:txBody>
          <a:bodyPr spcFirstLastPara="1" wrap="square" lIns="18275" tIns="45700" rIns="1827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9"/>
          <p:cNvSpPr txBox="1">
            <a:spLocks noGrp="1"/>
          </p:cNvSpPr>
          <p:nvPr>
            <p:ph type="title"/>
          </p:nvPr>
        </p:nvSpPr>
        <p:spPr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 cmpd="sng">
            <a:solidFill>
              <a:srgbClr val="40404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82875" tIns="182875" rIns="182875" bIns="182875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9"/>
          <p:cNvSpPr txBox="1">
            <a:spLocks noGrp="1"/>
          </p:cNvSpPr>
          <p:nvPr>
            <p:ph type="body" idx="1"/>
          </p:nvPr>
        </p:nvSpPr>
        <p:spPr>
          <a:xfrm>
            <a:off x="1581912" y="2638044"/>
            <a:ext cx="4271771" cy="3101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3" name="Google Shape;53;p19"/>
          <p:cNvSpPr txBox="1">
            <a:spLocks noGrp="1"/>
          </p:cNvSpPr>
          <p:nvPr>
            <p:ph type="body" idx="2"/>
          </p:nvPr>
        </p:nvSpPr>
        <p:spPr>
          <a:xfrm>
            <a:off x="6338315" y="2638044"/>
            <a:ext cx="4270247" cy="3101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4" name="Google Shape;54;p19"/>
          <p:cNvSpPr txBox="1">
            <a:spLocks noGrp="1"/>
          </p:cNvSpPr>
          <p:nvPr>
            <p:ph type="dt" idx="10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9"/>
          <p:cNvSpPr txBox="1">
            <a:spLocks noGrp="1"/>
          </p:cNvSpPr>
          <p:nvPr>
            <p:ph type="ftr" idx="11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9"/>
          <p:cNvSpPr>
            <a:spLocks noGrp="1"/>
          </p:cNvSpPr>
          <p:nvPr>
            <p:ph type="sldNum" idx="12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69803"/>
            </a:srgbClr>
          </a:solidFill>
          <a:ln>
            <a:noFill/>
          </a:ln>
        </p:spPr>
        <p:txBody>
          <a:bodyPr spcFirstLastPara="1" wrap="square" lIns="18275" tIns="45700" rIns="1827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20"/>
          <p:cNvSpPr txBox="1"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1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900"/>
              <a:buNone/>
              <a:defRPr sz="1900" b="0" cap="none">
                <a:solidFill>
                  <a:srgbClr val="6B8890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900"/>
              <a:buNone/>
              <a:defRPr sz="19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9" name="Google Shape;59;p20"/>
          <p:cNvSpPr txBox="1">
            <a:spLocks noGrp="1"/>
          </p:cNvSpPr>
          <p:nvPr>
            <p:ph type="body" idx="2"/>
          </p:nvPr>
        </p:nvSpPr>
        <p:spPr>
          <a:xfrm>
            <a:off x="1583436" y="3143250"/>
            <a:ext cx="4270248" cy="2596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0" name="Google Shape;60;p20"/>
          <p:cNvSpPr txBox="1">
            <a:spLocks noGrp="1"/>
          </p:cNvSpPr>
          <p:nvPr>
            <p:ph type="body" idx="3"/>
          </p:nvPr>
        </p:nvSpPr>
        <p:spPr>
          <a:xfrm>
            <a:off x="6338316" y="3143250"/>
            <a:ext cx="4253484" cy="2596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/>
            </a:lvl5pPr>
            <a:lvl6pPr marL="2743200" lvl="5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20"/>
          <p:cNvSpPr txBox="1">
            <a:spLocks noGrp="1"/>
          </p:cNvSpPr>
          <p:nvPr>
            <p:ph type="body" idx="4"/>
          </p:nvPr>
        </p:nvSpPr>
        <p:spPr>
          <a:xfrm>
            <a:off x="6338316" y="2313433"/>
            <a:ext cx="4270248" cy="7040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1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900"/>
              <a:buNone/>
              <a:defRPr sz="1900" b="0" cap="none">
                <a:solidFill>
                  <a:srgbClr val="6B8890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900"/>
              <a:buNone/>
              <a:defRPr sz="19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2" name="Google Shape;62;p20"/>
          <p:cNvSpPr txBox="1">
            <a:spLocks noGrp="1"/>
          </p:cNvSpPr>
          <p:nvPr>
            <p:ph type="dt" idx="10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0"/>
          <p:cNvSpPr txBox="1">
            <a:spLocks noGrp="1"/>
          </p:cNvSpPr>
          <p:nvPr>
            <p:ph type="ftr" idx="11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0"/>
          <p:cNvSpPr>
            <a:spLocks noGrp="1"/>
          </p:cNvSpPr>
          <p:nvPr>
            <p:ph type="sldNum" idx="12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69803"/>
            </a:srgbClr>
          </a:solidFill>
          <a:ln>
            <a:noFill/>
          </a:ln>
        </p:spPr>
        <p:txBody>
          <a:bodyPr spcFirstLastPara="1" wrap="square" lIns="18275" tIns="45700" rIns="1827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5" name="Google Shape;65;p20"/>
          <p:cNvSpPr txBox="1">
            <a:spLocks noGrp="1"/>
          </p:cNvSpPr>
          <p:nvPr>
            <p:ph type="title"/>
          </p:nvPr>
        </p:nvSpPr>
        <p:spPr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 cmpd="sng">
            <a:solidFill>
              <a:srgbClr val="40404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82875" tIns="182875" rIns="182875" bIns="182875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21"/>
          <p:cNvSpPr txBox="1">
            <a:spLocks noGrp="1"/>
          </p:cNvSpPr>
          <p:nvPr>
            <p:ph type="dt" idx="10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21"/>
          <p:cNvSpPr txBox="1">
            <a:spLocks noGrp="1"/>
          </p:cNvSpPr>
          <p:nvPr>
            <p:ph type="ftr" idx="11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21"/>
          <p:cNvSpPr>
            <a:spLocks noGrp="1"/>
          </p:cNvSpPr>
          <p:nvPr>
            <p:ph type="sldNum" idx="12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69803"/>
            </a:srgbClr>
          </a:solidFill>
          <a:ln>
            <a:noFill/>
          </a:ln>
        </p:spPr>
        <p:txBody>
          <a:bodyPr spcFirstLastPara="1" wrap="square" lIns="18275" tIns="45700" rIns="1827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22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22"/>
          <p:cNvSpPr txBox="1">
            <a:spLocks noGrp="1"/>
          </p:cNvSpPr>
          <p:nvPr>
            <p:ph type="title"/>
          </p:nvPr>
        </p:nvSpPr>
        <p:spPr>
          <a:xfrm>
            <a:off x="804672" y="2243828"/>
            <a:ext cx="4486656" cy="1141497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40404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75" tIns="182875" rIns="182875" bIns="182875" anchor="ctr" anchorCtr="1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200"/>
              <a:buFont typeface="Gill Sans"/>
              <a:buNone/>
              <a:defRPr sz="2200">
                <a:solidFill>
                  <a:srgbClr val="26262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2"/>
          <p:cNvSpPr txBox="1">
            <a:spLocks noGrp="1"/>
          </p:cNvSpPr>
          <p:nvPr>
            <p:ph type="body" idx="1"/>
          </p:nvPr>
        </p:nvSpPr>
        <p:spPr>
          <a:xfrm>
            <a:off x="6736080" y="804672"/>
            <a:ext cx="4815840" cy="5248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92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900"/>
              <a:buChar char="•"/>
              <a:defRPr sz="1900">
                <a:solidFill>
                  <a:schemeClr val="dk1"/>
                </a:solidFill>
              </a:defRPr>
            </a:lvl1pPr>
            <a:lvl2pPr marL="914400" lvl="1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dk1"/>
                </a:solidFill>
              </a:defRPr>
            </a:lvl2pPr>
            <a:lvl3pPr marL="1371600" lvl="2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dk1"/>
                </a:solidFill>
              </a:defRPr>
            </a:lvl3pPr>
            <a:lvl4pPr marL="1828800" lvl="3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dk1"/>
                </a:solidFill>
              </a:defRPr>
            </a:lvl4pPr>
            <a:lvl5pPr marL="2286000" lvl="4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dk1"/>
                </a:solidFill>
              </a:defRPr>
            </a:lvl5pPr>
            <a:lvl6pPr marL="2743200" lvl="5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74" name="Google Shape;74;p22"/>
          <p:cNvSpPr txBox="1">
            <a:spLocks noGrp="1"/>
          </p:cNvSpPr>
          <p:nvPr>
            <p:ph type="body" idx="2"/>
          </p:nvPr>
        </p:nvSpPr>
        <p:spPr>
          <a:xfrm>
            <a:off x="1115568" y="3549918"/>
            <a:ext cx="3794760" cy="21940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1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500"/>
              <a:buNone/>
              <a:defRPr sz="1500">
                <a:solidFill>
                  <a:srgbClr val="FFFFF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00"/>
              <a:buNone/>
              <a:defRPr sz="1200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000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000"/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000"/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000"/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000"/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5" name="Google Shape;75;p22"/>
          <p:cNvSpPr txBox="1">
            <a:spLocks noGrp="1"/>
          </p:cNvSpPr>
          <p:nvPr>
            <p:ph type="dt" idx="10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2"/>
          <p:cNvSpPr txBox="1">
            <a:spLocks noGrp="1"/>
          </p:cNvSpPr>
          <p:nvPr>
            <p:ph type="ftr" idx="11"/>
          </p:nvPr>
        </p:nvSpPr>
        <p:spPr>
          <a:xfrm>
            <a:off x="804672" y="6236208"/>
            <a:ext cx="5124797" cy="320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2"/>
          <p:cNvSpPr>
            <a:spLocks noGrp="1"/>
          </p:cNvSpPr>
          <p:nvPr>
            <p:ph type="sldNum" idx="12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69803"/>
            </a:srgbClr>
          </a:solidFill>
          <a:ln>
            <a:noFill/>
          </a:ln>
        </p:spPr>
        <p:txBody>
          <a:bodyPr spcFirstLastPara="1" wrap="square" lIns="18275" tIns="45700" rIns="1827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3"/>
          <p:cNvSpPr txBox="1">
            <a:spLocks noGrp="1"/>
          </p:cNvSpPr>
          <p:nvPr>
            <p:ph type="title"/>
          </p:nvPr>
        </p:nvSpPr>
        <p:spPr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 cmpd="sng">
            <a:solidFill>
              <a:srgbClr val="40404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82875" tIns="182875" rIns="182875" bIns="182875" anchor="ctr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800"/>
              <a:buFont typeface="Gill Sans"/>
              <a:buNone/>
              <a:defRPr sz="2800" b="0" i="0" u="none" strike="noStrike" cap="none">
                <a:solidFill>
                  <a:srgbClr val="262626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3"/>
          <p:cNvSpPr txBox="1"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FEFEFE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FEFEFE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FEFEFE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FEFEFE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FEFEFE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12" name="Google Shape;12;p13"/>
          <p:cNvSpPr txBox="1">
            <a:spLocks noGrp="1"/>
          </p:cNvSpPr>
          <p:nvPr>
            <p:ph type="dt" idx="10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13" name="Google Shape;13;p13"/>
          <p:cNvSpPr txBox="1">
            <a:spLocks noGrp="1"/>
          </p:cNvSpPr>
          <p:nvPr>
            <p:ph type="ftr" idx="11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14" name="Google Shape;14;p13"/>
          <p:cNvSpPr>
            <a:spLocks noGrp="1"/>
          </p:cNvSpPr>
          <p:nvPr>
            <p:ph type="sldNum" idx="12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69803"/>
            </a:srgbClr>
          </a:solidFill>
          <a:ln>
            <a:noFill/>
          </a:ln>
        </p:spPr>
        <p:txBody>
          <a:bodyPr spcFirstLastPara="1" wrap="square" lIns="18275" tIns="45700" rIns="1827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marR="0" lvl="1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marR="0" lvl="2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marR="0" lvl="3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marR="0" lvl="4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marR="0" lvl="5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marR="0" lvl="6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marR="0" lvl="7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marR="0" lvl="8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2"/>
          <p:cNvSpPr txBox="1">
            <a:spLocks noGrp="1"/>
          </p:cNvSpPr>
          <p:nvPr>
            <p:ph type="title"/>
          </p:nvPr>
        </p:nvSpPr>
        <p:spPr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 cmpd="sng">
            <a:solidFill>
              <a:srgbClr val="40404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82875" tIns="182875" rIns="182875" bIns="182875" anchor="ctr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800"/>
              <a:buFont typeface="Gill Sans"/>
              <a:buNone/>
              <a:defRPr sz="2800" b="0" i="0" u="none" strike="noStrike" cap="none">
                <a:solidFill>
                  <a:srgbClr val="262626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3" name="Google Shape;23;p12"/>
          <p:cNvSpPr txBox="1"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262626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262626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262626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262626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262626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24" name="Google Shape;24;p12"/>
          <p:cNvSpPr txBox="1">
            <a:spLocks noGrp="1"/>
          </p:cNvSpPr>
          <p:nvPr>
            <p:ph type="dt" idx="10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25" name="Google Shape;25;p12"/>
          <p:cNvSpPr txBox="1">
            <a:spLocks noGrp="1"/>
          </p:cNvSpPr>
          <p:nvPr>
            <p:ph type="ftr" idx="11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26" name="Google Shape;26;p12"/>
          <p:cNvSpPr>
            <a:spLocks noGrp="1"/>
          </p:cNvSpPr>
          <p:nvPr>
            <p:ph type="sldNum" idx="12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69803"/>
            </a:srgbClr>
          </a:solidFill>
          <a:ln>
            <a:noFill/>
          </a:ln>
        </p:spPr>
        <p:txBody>
          <a:bodyPr spcFirstLastPara="1" wrap="square" lIns="18275" tIns="45700" rIns="1827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marR="0" lvl="1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marR="0" lvl="2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marR="0" lvl="3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marR="0" lvl="4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marR="0" lvl="5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marR="0" lvl="6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marR="0" lvl="7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marR="0" lvl="8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jpeg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102;p1" descr="a satellite view of the Earth"/>
          <p:cNvPicPr preferRelativeResize="0"/>
          <p:nvPr/>
        </p:nvPicPr>
        <p:blipFill rotWithShape="1">
          <a:blip r:embed="rId3">
            <a:alphaModFix/>
          </a:blip>
          <a:srcRect t="3125" b="3125"/>
          <a:stretch/>
        </p:blipFill>
        <p:spPr>
          <a:xfrm>
            <a:off x="7" y="182710"/>
            <a:ext cx="12191977" cy="6857991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1"/>
          <p:cNvSpPr txBox="1">
            <a:spLocks noGrp="1"/>
          </p:cNvSpPr>
          <p:nvPr>
            <p:ph type="ctrTitle"/>
          </p:nvPr>
        </p:nvSpPr>
        <p:spPr>
          <a:xfrm>
            <a:off x="1600200" y="2386744"/>
            <a:ext cx="8991600" cy="1645800"/>
          </a:xfrm>
          <a:prstGeom prst="rect">
            <a:avLst/>
          </a:prstGeom>
          <a:solidFill>
            <a:schemeClr val="dk1">
              <a:alpha val="60000"/>
            </a:schemeClr>
          </a:solidFill>
          <a:ln w="38100" cap="sq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274300" tIns="182875" rIns="274300" bIns="182875" anchor="ctr" anchorCtr="1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Arial"/>
              <a:buNone/>
            </a:pPr>
            <a:r>
              <a:rPr lang="en-US" sz="48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Artificial Cilia Creation for Advanced Sensor Devices</a:t>
            </a:r>
            <a:endParaRPr sz="8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4" name="Google Shape;104;p1"/>
          <p:cNvSpPr txBox="1">
            <a:spLocks noGrp="1"/>
          </p:cNvSpPr>
          <p:nvPr>
            <p:ph type="subTitle" idx="1"/>
          </p:nvPr>
        </p:nvSpPr>
        <p:spPr>
          <a:xfrm>
            <a:off x="2695194" y="4352544"/>
            <a:ext cx="6801600" cy="12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US" b="1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By: Ryan Evans</a:t>
            </a:r>
            <a:endParaRPr dirty="0"/>
          </a:p>
          <a:p>
            <a:pPr marL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</a:pPr>
            <a:r>
              <a:rPr lang="en-US" b="1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Northern Arizona University</a:t>
            </a:r>
            <a:endParaRPr dirty="0"/>
          </a:p>
        </p:txBody>
      </p:sp>
      <p:sp>
        <p:nvSpPr>
          <p:cNvPr id="105" name="Google Shape;105;p1"/>
          <p:cNvSpPr txBox="1"/>
          <p:nvPr/>
        </p:nvSpPr>
        <p:spPr>
          <a:xfrm>
            <a:off x="11720875" y="71475"/>
            <a:ext cx="379500" cy="4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endParaRPr sz="2000" b="1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10"/>
          <p:cNvSpPr txBox="1">
            <a:spLocks noGrp="1"/>
          </p:cNvSpPr>
          <p:nvPr>
            <p:ph type="title"/>
          </p:nvPr>
        </p:nvSpPr>
        <p:spPr>
          <a:xfrm>
            <a:off x="2231144" y="521179"/>
            <a:ext cx="7729800" cy="1188600"/>
          </a:xfrm>
          <a:prstGeom prst="rect">
            <a:avLst/>
          </a:prstGeom>
          <a:solidFill>
            <a:srgbClr val="FFFFFF"/>
          </a:solidFill>
          <a:ln w="31750" cap="sq" cmpd="sng">
            <a:solidFill>
              <a:srgbClr val="40404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82875" tIns="182875" rIns="182875" bIns="182875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800"/>
              <a:buFont typeface="Gill Sans"/>
              <a:buNone/>
            </a:pPr>
            <a:r>
              <a:rPr lang="en-US" sz="3200"/>
              <a:t>ACKNOWLEDGMENTS</a:t>
            </a:r>
            <a:endParaRPr sz="3200"/>
          </a:p>
        </p:txBody>
      </p:sp>
      <p:grpSp>
        <p:nvGrpSpPr>
          <p:cNvPr id="224" name="Google Shape;224;p10"/>
          <p:cNvGrpSpPr/>
          <p:nvPr/>
        </p:nvGrpSpPr>
        <p:grpSpPr>
          <a:xfrm>
            <a:off x="1699496" y="2123627"/>
            <a:ext cx="8793025" cy="2234847"/>
            <a:chOff x="1328433" y="2159177"/>
            <a:chExt cx="8793025" cy="2234847"/>
          </a:xfrm>
        </p:grpSpPr>
        <p:pic>
          <p:nvPicPr>
            <p:cNvPr id="225" name="Google Shape;225;p10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885586" y="2252973"/>
              <a:ext cx="1533524" cy="204725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6" name="Google Shape;226;p10" descr="A picture containing umbrella&#10;&#10;Description automatically generated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999767" y="2159177"/>
              <a:ext cx="2121691" cy="223484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7" name="Google Shape;227;p10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328433" y="2444056"/>
              <a:ext cx="2341895" cy="166508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28" name="Google Shape;228;p10"/>
          <p:cNvSpPr txBox="1"/>
          <p:nvPr/>
        </p:nvSpPr>
        <p:spPr>
          <a:xfrm>
            <a:off x="2632958" y="5460280"/>
            <a:ext cx="69261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Thank you to Dr. Stephanie Hurst for accepting me into her </a:t>
            </a:r>
            <a:r>
              <a:rPr lang="en-US" sz="18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  <a:extLst>
                  <a:ext uri="http://customooxmlschemas.google.com/">
                    <go:slidesCustomData xmlns:go="http://customooxmlschemas.google.com/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4"/>
                  </a:ext>
                </a:extLst>
              </a:rPr>
              <a:t>research </a:t>
            </a:r>
            <a:r>
              <a:rPr lang="en-US" sz="18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group and encouraging me as a chemist. I want to thank my laboratory partners </a:t>
            </a:r>
            <a:r>
              <a:rPr lang="en-US" sz="18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  <a:extLst>
                  <a:ext uri="http://customooxmlschemas.google.com/">
                    <go:slidesCustomData xmlns:go="http://customooxmlschemas.google.com/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5"/>
                  </a:ext>
                </a:extLst>
              </a:rPr>
              <a:t>Jarrett </a:t>
            </a:r>
            <a:r>
              <a:rPr lang="en-US" sz="1800" dirty="0" err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  <a:extLst>
                  <a:ext uri="http://customooxmlschemas.google.com/">
                    <go:slidesCustomData xmlns:go="http://customooxmlschemas.google.com/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5"/>
                  </a:ext>
                </a:extLst>
              </a:rPr>
              <a:t>Posz</a:t>
            </a:r>
            <a:r>
              <a:rPr lang="en-US" sz="18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  <a:extLst>
                  <a:ext uri="http://customooxmlschemas.google.com/">
                    <go:slidesCustomData xmlns:go="http://customooxmlschemas.google.com/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5"/>
                  </a:ext>
                </a:extLst>
              </a:rPr>
              <a:t>, </a:t>
            </a:r>
            <a:r>
              <a:rPr lang="en-US" sz="18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  <a:extLst>
                  <a:ext uri="http://customooxmlschemas.google.com/">
                    <go:slidesCustomData xmlns:go="http://customooxmlschemas.google.com/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6"/>
                  </a:ext>
                </a:extLst>
              </a:rPr>
              <a:t>Patrick Cross</a:t>
            </a:r>
            <a:r>
              <a:rPr lang="en-US" sz="18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  <a:extLst>
                  <a:ext uri="http://customooxmlschemas.google.com/">
                    <go:slidesCustomData xmlns:go="http://customooxmlschemas.google.com/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7"/>
                  </a:ext>
                </a:extLst>
              </a:rPr>
              <a:t>,</a:t>
            </a:r>
            <a:r>
              <a:rPr lang="en-US" sz="18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Zachary Brown, Justin Case, </a:t>
            </a:r>
            <a:r>
              <a:rPr lang="en-US" sz="18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  <a:extLst>
                  <a:ext uri="http://customooxmlschemas.google.com/">
                    <go:slidesCustomData xmlns:go="http://customooxmlschemas.google.com/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8"/>
                  </a:ext>
                </a:extLst>
              </a:rPr>
              <a:t>Andrew</a:t>
            </a:r>
            <a:r>
              <a:rPr lang="en-US" sz="18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Foss, and Laura Vazquez.</a:t>
            </a:r>
            <a:endParaRPr dirty="0"/>
          </a:p>
        </p:txBody>
      </p:sp>
      <p:sp>
        <p:nvSpPr>
          <p:cNvPr id="229" name="Google Shape;229;p10"/>
          <p:cNvSpPr txBox="1"/>
          <p:nvPr/>
        </p:nvSpPr>
        <p:spPr>
          <a:xfrm>
            <a:off x="2455508" y="4505725"/>
            <a:ext cx="7281000" cy="80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Funding for this project was provided through the NAU/NASA Space Grant Undergraduate Research Scholarship Program. Thank you to </a:t>
            </a:r>
            <a:r>
              <a:rPr lang="en-US" sz="18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  <a:extLst>
                  <a:ext uri="http://customooxmlschemas.google.com/">
                    <go:slidesCustomData xmlns:go="http://customooxmlschemas.google.com/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9"/>
                  </a:ext>
                </a:extLst>
              </a:rPr>
              <a:t>Paloma Davidson</a:t>
            </a:r>
            <a:r>
              <a:rPr lang="en-US" sz="18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and Dr. Nadine Barlow for your guidance on our presentations.</a:t>
            </a:r>
            <a:endParaRPr/>
          </a:p>
        </p:txBody>
      </p:sp>
      <p:sp>
        <p:nvSpPr>
          <p:cNvPr id="230" name="Google Shape;230;p10"/>
          <p:cNvSpPr txBox="1"/>
          <p:nvPr/>
        </p:nvSpPr>
        <p:spPr>
          <a:xfrm>
            <a:off x="11704525" y="71475"/>
            <a:ext cx="548100" cy="4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latin typeface="Times New Roman"/>
                <a:ea typeface="Times New Roman"/>
                <a:cs typeface="Times New Roman"/>
                <a:sym typeface="Times New Roman"/>
              </a:rPr>
              <a:t>10</a:t>
            </a:r>
            <a:endParaRPr sz="2000"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"/>
          <p:cNvSpPr txBox="1">
            <a:spLocks noGrp="1"/>
          </p:cNvSpPr>
          <p:nvPr>
            <p:ph type="title"/>
          </p:nvPr>
        </p:nvSpPr>
        <p:spPr>
          <a:xfrm>
            <a:off x="1624713" y="4151386"/>
            <a:ext cx="8991600" cy="1264800"/>
          </a:xfrm>
          <a:prstGeom prst="rect">
            <a:avLst/>
          </a:prstGeom>
          <a:solidFill>
            <a:srgbClr val="FFFFFF"/>
          </a:solidFill>
          <a:ln w="31750" cap="sq" cmpd="sng">
            <a:solidFill>
              <a:srgbClr val="40404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274300" tIns="182875" rIns="274300" bIns="182875" anchor="ctr" anchorCtr="1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200"/>
              <a:buFont typeface="Gill Sans"/>
              <a:buNone/>
            </a:pPr>
            <a:r>
              <a:rPr lang="en-US" sz="3200" dirty="0"/>
              <a:t>INFUSING PARTICLES INTO RESIN CAN PRODUCE PROBLEMS WITH PRINTING</a:t>
            </a:r>
            <a:endParaRPr dirty="0"/>
          </a:p>
        </p:txBody>
      </p:sp>
      <p:sp>
        <p:nvSpPr>
          <p:cNvPr id="111" name="Google Shape;111;p2"/>
          <p:cNvSpPr/>
          <p:nvPr/>
        </p:nvSpPr>
        <p:spPr>
          <a:xfrm>
            <a:off x="1347032" y="640555"/>
            <a:ext cx="9498768" cy="3312058"/>
          </a:xfrm>
          <a:prstGeom prst="rect">
            <a:avLst/>
          </a:prstGeom>
          <a:noFill/>
          <a:ln w="3175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12" name="Google Shape;112;p2"/>
          <p:cNvSpPr/>
          <p:nvPr/>
        </p:nvSpPr>
        <p:spPr>
          <a:xfrm>
            <a:off x="1534798" y="806112"/>
            <a:ext cx="9171300" cy="2980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17" name="Google Shape;117;p2"/>
          <p:cNvSpPr txBox="1"/>
          <p:nvPr/>
        </p:nvSpPr>
        <p:spPr>
          <a:xfrm>
            <a:off x="1624713" y="5416148"/>
            <a:ext cx="899160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Light scattering and nonuniformity are the main problems with printing with resin infused with nanoparticles (may not retain properties)</a:t>
            </a:r>
            <a:r>
              <a:rPr lang="en-US" sz="1800" i="0" u="none" strike="noStrike" cap="none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. </a:t>
            </a:r>
            <a:endParaRPr sz="1800" i="0" u="none" strike="noStrike" cap="none" dirty="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18" name="Google Shape;118;p2"/>
          <p:cNvSpPr txBox="1"/>
          <p:nvPr/>
        </p:nvSpPr>
        <p:spPr>
          <a:xfrm>
            <a:off x="7188600" y="6211675"/>
            <a:ext cx="51216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Vasilescu, S. The Science Behind Biofilms and Their Impact on Cooling Towers https://www.watertechonline.com/process-water/article/16210901/the-science-behind-biofilms-and-their-impact-on-cooling-towers (accessed Feb 21, 2020).</a:t>
            </a:r>
            <a:endParaRPr/>
          </a:p>
        </p:txBody>
      </p:sp>
      <p:sp>
        <p:nvSpPr>
          <p:cNvPr id="119" name="Google Shape;119;p2"/>
          <p:cNvSpPr/>
          <p:nvPr/>
        </p:nvSpPr>
        <p:spPr>
          <a:xfrm>
            <a:off x="0" y="6211675"/>
            <a:ext cx="60450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Zea, L.; Nisar, Z.; Rubin, P.; Cortesão, M.; Luo, J.; McBride, S. A.; Moeller, R.; Klaus, D.; Müller, D.; Varanasi, K. K.; et al. Design of a Spaceflight Biofilm Experiment. </a:t>
            </a:r>
            <a:r>
              <a:rPr lang="en-US" sz="1200" i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Acta Astronaut.</a:t>
            </a:r>
            <a:r>
              <a:rPr lang="en-US" sz="12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-US" sz="1200" b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2018</a:t>
            </a:r>
            <a:r>
              <a:rPr lang="en-US" sz="12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, </a:t>
            </a:r>
            <a:r>
              <a:rPr lang="en-US" sz="1200" i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148</a:t>
            </a:r>
            <a:r>
              <a:rPr lang="en-US" sz="12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(December 2017), 294–300. https://doi.org/10.1016/j.actaastro.2018.04.039.</a:t>
            </a:r>
            <a:endParaRPr/>
          </a:p>
        </p:txBody>
      </p:sp>
      <p:sp>
        <p:nvSpPr>
          <p:cNvPr id="120" name="Google Shape;120;p2"/>
          <p:cNvSpPr txBox="1"/>
          <p:nvPr/>
        </p:nvSpPr>
        <p:spPr>
          <a:xfrm>
            <a:off x="11720875" y="71475"/>
            <a:ext cx="379500" cy="4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endParaRPr sz="2000"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390844E-C4D8-4598-9075-A0C2F91229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5883" y="1176163"/>
            <a:ext cx="3777055" cy="22664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531A060-47B1-4D5E-9604-16BC10BBD7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3882" y="1176163"/>
            <a:ext cx="3777055" cy="2266479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"/>
          <p:cNvSpPr txBox="1">
            <a:spLocks noGrp="1"/>
          </p:cNvSpPr>
          <p:nvPr>
            <p:ph type="title"/>
          </p:nvPr>
        </p:nvSpPr>
        <p:spPr>
          <a:xfrm>
            <a:off x="8340090" y="2159156"/>
            <a:ext cx="3272782" cy="2166883"/>
          </a:xfrm>
          <a:prstGeom prst="rect">
            <a:avLst/>
          </a:prstGeom>
          <a:solidFill>
            <a:srgbClr val="FFFFFF"/>
          </a:solidFill>
          <a:ln w="31750" cap="sq" cmpd="sng">
            <a:solidFill>
              <a:srgbClr val="40404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274300" tIns="182875" rIns="274300" bIns="182875" anchor="ctr" anchorCtr="1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800"/>
              <a:buFont typeface="Gill Sans"/>
              <a:buNone/>
            </a:pPr>
            <a:r>
              <a:rPr lang="en-US" sz="3200" dirty="0"/>
              <a:t>HOW CAN WE MAKE THIS PROCESS SIMPLER?</a:t>
            </a:r>
            <a:endParaRPr sz="3200" dirty="0"/>
          </a:p>
        </p:txBody>
      </p:sp>
      <p:sp>
        <p:nvSpPr>
          <p:cNvPr id="126" name="Google Shape;126;p3"/>
          <p:cNvSpPr/>
          <p:nvPr/>
        </p:nvSpPr>
        <p:spPr>
          <a:xfrm>
            <a:off x="1" y="0"/>
            <a:ext cx="7488634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27" name="Google Shape;127;p3"/>
          <p:cNvSpPr/>
          <p:nvPr/>
        </p:nvSpPr>
        <p:spPr>
          <a:xfrm>
            <a:off x="4572000" y="321731"/>
            <a:ext cx="2773800" cy="2065800"/>
          </a:xfrm>
          <a:prstGeom prst="rect">
            <a:avLst/>
          </a:prstGeom>
          <a:solidFill>
            <a:srgbClr val="6B8890">
              <a:alpha val="8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28" name="Google Shape;128;p3"/>
          <p:cNvSpPr/>
          <p:nvPr/>
        </p:nvSpPr>
        <p:spPr>
          <a:xfrm>
            <a:off x="321732" y="4157447"/>
            <a:ext cx="4111200" cy="2378700"/>
          </a:xfrm>
          <a:prstGeom prst="rect">
            <a:avLst/>
          </a:prstGeom>
          <a:solidFill>
            <a:srgbClr val="6B8890">
              <a:alpha val="8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30" name="Google Shape;130;p3"/>
          <p:cNvSpPr txBox="1"/>
          <p:nvPr/>
        </p:nvSpPr>
        <p:spPr>
          <a:xfrm>
            <a:off x="425611" y="4396321"/>
            <a:ext cx="3903300" cy="163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latin typeface="Gill Sans"/>
                <a:ea typeface="Gill Sans"/>
                <a:cs typeface="Gill Sans"/>
                <a:sym typeface="Gill Sans"/>
              </a:rPr>
              <a:t>Smart materials – artificially made materials that when introduced to a form of stress (magnetic field, light, chemical compounds, etc.), the materials will react.</a:t>
            </a:r>
            <a:endParaRPr sz="2000" dirty="0"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31" name="Google Shape;131;p3"/>
          <p:cNvSpPr txBox="1"/>
          <p:nvPr/>
        </p:nvSpPr>
        <p:spPr>
          <a:xfrm>
            <a:off x="4861291" y="846833"/>
            <a:ext cx="2348700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dk1"/>
                </a:solidFill>
                <a:latin typeface="Gill Sans"/>
                <a:sym typeface="Gill Sans"/>
              </a:rPr>
              <a:t>Nanoparticles can either be magnetic or optically active.</a:t>
            </a:r>
            <a:endParaRPr dirty="0"/>
          </a:p>
        </p:txBody>
      </p:sp>
      <p:pic>
        <p:nvPicPr>
          <p:cNvPr id="132" name="Google Shape;132;p3"/>
          <p:cNvPicPr preferRelativeResize="0"/>
          <p:nvPr/>
        </p:nvPicPr>
        <p:blipFill rotWithShape="1">
          <a:blip r:embed="rId3">
            <a:alphaModFix/>
          </a:blip>
          <a:srcRect r="134" b="2645"/>
          <a:stretch/>
        </p:blipFill>
        <p:spPr>
          <a:xfrm>
            <a:off x="585996" y="99601"/>
            <a:ext cx="498760" cy="2285929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3"/>
          <p:cNvSpPr/>
          <p:nvPr/>
        </p:nvSpPr>
        <p:spPr>
          <a:xfrm>
            <a:off x="7488635" y="5605132"/>
            <a:ext cx="426710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Aldrich, A. Z. Assembling the Facts of Cilia Assembly and Function https://today.uconn.edu/school-stories/cilia-function/# (accessed Feb 21, 2020).</a:t>
            </a:r>
            <a:endParaRPr/>
          </a:p>
        </p:txBody>
      </p:sp>
      <p:sp>
        <p:nvSpPr>
          <p:cNvPr id="134" name="Google Shape;134;p3"/>
          <p:cNvSpPr/>
          <p:nvPr/>
        </p:nvSpPr>
        <p:spPr>
          <a:xfrm>
            <a:off x="7488635" y="6251463"/>
            <a:ext cx="3430088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Dunbar, B. International Space Station’s 3-D Printer </a:t>
            </a:r>
            <a:r>
              <a:rPr lang="en-US" sz="1200" dirty="0">
                <a:latin typeface="Gill Sans" panose="020B0604020202020204" charset="0"/>
              </a:rPr>
              <a:t>Hybrid nanoparticle </a:t>
            </a:r>
            <a:r>
              <a:rPr lang="en-US" sz="1200" dirty="0" err="1">
                <a:latin typeface="Gill Sans" panose="020B0604020202020204" charset="0"/>
              </a:rPr>
              <a:t>photoinitiator</a:t>
            </a:r>
            <a:r>
              <a:rPr lang="en-US" sz="1200" dirty="0">
                <a:latin typeface="Gill Sans" panose="020B0604020202020204" charset="0"/>
              </a:rPr>
              <a:t> for 3D-printing in water (nanowerk.com) </a:t>
            </a:r>
            <a:r>
              <a:rPr lang="en-US" sz="12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(accessed Feb 21, 2019).</a:t>
            </a:r>
            <a:endParaRPr dirty="0"/>
          </a:p>
        </p:txBody>
      </p:sp>
      <p:sp>
        <p:nvSpPr>
          <p:cNvPr id="135" name="Google Shape;135;p3"/>
          <p:cNvSpPr txBox="1"/>
          <p:nvPr/>
        </p:nvSpPr>
        <p:spPr>
          <a:xfrm>
            <a:off x="11720875" y="71475"/>
            <a:ext cx="379500" cy="4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latin typeface="Times New Roman"/>
                <a:ea typeface="Times New Roman"/>
                <a:cs typeface="Times New Roman"/>
                <a:sym typeface="Times New Roman"/>
              </a:rPr>
              <a:t>3</a:t>
            </a:r>
            <a:endParaRPr sz="2000"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6" name="Google Shape;136;p3"/>
          <p:cNvSpPr txBox="1"/>
          <p:nvPr/>
        </p:nvSpPr>
        <p:spPr>
          <a:xfrm>
            <a:off x="48313" y="6536275"/>
            <a:ext cx="7392000" cy="36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dirty="0">
                <a:latin typeface="Gill Sans"/>
                <a:ea typeface="Gill Sans"/>
                <a:cs typeface="Gill Sans"/>
                <a:sym typeface="Gill Sans"/>
              </a:rPr>
              <a:t>Ferrofluid https://www.notebookcheck.net/ (accessed Mar 5, 2021).</a:t>
            </a:r>
            <a:endParaRPr dirty="0"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856744F0-878C-40C5-B81A-50B1E6A88A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92" y="0"/>
            <a:ext cx="4024019" cy="3942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7719C94-7AEC-4355-B1BB-78CEB79EAB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6906" y="3242597"/>
            <a:ext cx="2637991" cy="322897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4"/>
          <p:cNvSpPr txBox="1">
            <a:spLocks noGrp="1"/>
          </p:cNvSpPr>
          <p:nvPr>
            <p:ph type="title"/>
          </p:nvPr>
        </p:nvSpPr>
        <p:spPr>
          <a:xfrm>
            <a:off x="2574388" y="377646"/>
            <a:ext cx="6795164" cy="1188720"/>
          </a:xfrm>
          <a:prstGeom prst="rect">
            <a:avLst/>
          </a:prstGeom>
          <a:solidFill>
            <a:srgbClr val="FFFFFF"/>
          </a:solidFill>
          <a:ln w="31750" cap="sq" cmpd="sng">
            <a:solidFill>
              <a:srgbClr val="40404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82875" tIns="182875" rIns="182875" bIns="182875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800"/>
              <a:buFont typeface="Gill Sans"/>
              <a:buNone/>
            </a:pPr>
            <a:r>
              <a:rPr lang="en-US" sz="3200" dirty="0"/>
              <a:t>PRINTING WITH RESIN INFUSED WITH NANOPARTICLES</a:t>
            </a:r>
            <a:endParaRPr sz="3200" dirty="0"/>
          </a:p>
        </p:txBody>
      </p:sp>
      <p:pic>
        <p:nvPicPr>
          <p:cNvPr id="142" name="Google Shape;142;p4"/>
          <p:cNvPicPr preferRelativeResize="0"/>
          <p:nvPr/>
        </p:nvPicPr>
        <p:blipFill rotWithShape="1">
          <a:blip r:embed="rId3">
            <a:alphaModFix/>
          </a:blip>
          <a:srcRect l="10000" t="4233" r="7734" b="22079"/>
          <a:stretch/>
        </p:blipFill>
        <p:spPr>
          <a:xfrm>
            <a:off x="1012325" y="1994475"/>
            <a:ext cx="4651148" cy="300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64374" y="1994475"/>
            <a:ext cx="5040951" cy="3000200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4"/>
          <p:cNvSpPr txBox="1"/>
          <p:nvPr/>
        </p:nvSpPr>
        <p:spPr>
          <a:xfrm>
            <a:off x="1874275" y="5164850"/>
            <a:ext cx="8195400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Issues that can arise while printing with nanoparticles include possible light dispersion and poor design in structures, as well as expense</a:t>
            </a:r>
            <a:r>
              <a:rPr lang="en-US" sz="18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.</a:t>
            </a:r>
            <a:endParaRPr dirty="0"/>
          </a:p>
        </p:txBody>
      </p:sp>
      <p:sp>
        <p:nvSpPr>
          <p:cNvPr id="145" name="Google Shape;145;p4"/>
          <p:cNvSpPr/>
          <p:nvPr/>
        </p:nvSpPr>
        <p:spPr>
          <a:xfrm>
            <a:off x="0" y="6211675"/>
            <a:ext cx="46146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Biehler, J. A Week with the Anycubic Photon resin 3D printer https://johnbiehler.com/2019/01/29/a-week-with-the-anycubic-photon-resin-3d-printer/ (accessed Feb 21, 2020).</a:t>
            </a:r>
            <a:endParaRPr/>
          </a:p>
        </p:txBody>
      </p:sp>
      <p:sp>
        <p:nvSpPr>
          <p:cNvPr id="146" name="Google Shape;146;p4"/>
          <p:cNvSpPr/>
          <p:nvPr/>
        </p:nvSpPr>
        <p:spPr>
          <a:xfrm>
            <a:off x="7750629" y="6211669"/>
            <a:ext cx="4441371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Additive Manufacturing Research Group https://www.lboro.ac.uk/research/amrg/about/the7categoriesofadditivemanufacturing/vatphotopolymerisation/ (accessed Feb 21, 2020).</a:t>
            </a:r>
            <a:endParaRPr/>
          </a:p>
        </p:txBody>
      </p:sp>
      <p:sp>
        <p:nvSpPr>
          <p:cNvPr id="147" name="Google Shape;147;p4"/>
          <p:cNvSpPr txBox="1"/>
          <p:nvPr/>
        </p:nvSpPr>
        <p:spPr>
          <a:xfrm>
            <a:off x="11720875" y="71475"/>
            <a:ext cx="379500" cy="4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latin typeface="Times New Roman"/>
                <a:ea typeface="Times New Roman"/>
                <a:cs typeface="Times New Roman"/>
                <a:sym typeface="Times New Roman"/>
              </a:rPr>
              <a:t>4</a:t>
            </a:r>
            <a:endParaRPr sz="2000"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5"/>
          <p:cNvSpPr txBox="1">
            <a:spLocks noGrp="1"/>
          </p:cNvSpPr>
          <p:nvPr>
            <p:ph type="title"/>
          </p:nvPr>
        </p:nvSpPr>
        <p:spPr>
          <a:xfrm>
            <a:off x="1600620" y="4249485"/>
            <a:ext cx="8991600" cy="1264800"/>
          </a:xfrm>
          <a:prstGeom prst="rect">
            <a:avLst/>
          </a:prstGeom>
          <a:solidFill>
            <a:srgbClr val="FFFFFF"/>
          </a:solidFill>
          <a:ln w="31750" cap="sq" cmpd="sng">
            <a:solidFill>
              <a:srgbClr val="40404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274300" tIns="182875" rIns="274300" bIns="182875" anchor="ctr" anchorCtr="1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200"/>
              <a:buFont typeface="Gill Sans"/>
              <a:buNone/>
            </a:pPr>
            <a:r>
              <a:rPr lang="en-US" sz="3200" dirty="0"/>
              <a:t>THE NUMBER ONE ISSUE WAS RESIN BEING TOO HARD AND BRITTLE… </a:t>
            </a:r>
            <a:endParaRPr dirty="0"/>
          </a:p>
        </p:txBody>
      </p:sp>
      <p:sp>
        <p:nvSpPr>
          <p:cNvPr id="153" name="Google Shape;153;p5"/>
          <p:cNvSpPr/>
          <p:nvPr/>
        </p:nvSpPr>
        <p:spPr>
          <a:xfrm>
            <a:off x="1347032" y="640555"/>
            <a:ext cx="9498768" cy="3312058"/>
          </a:xfrm>
          <a:prstGeom prst="rect">
            <a:avLst/>
          </a:prstGeom>
          <a:noFill/>
          <a:ln w="3175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54" name="Google Shape;154;p5"/>
          <p:cNvSpPr/>
          <p:nvPr/>
        </p:nvSpPr>
        <p:spPr>
          <a:xfrm>
            <a:off x="1510700" y="806112"/>
            <a:ext cx="9171432" cy="298094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59" name="Google Shape;159;p5"/>
          <p:cNvSpPr txBox="1"/>
          <p:nvPr/>
        </p:nvSpPr>
        <p:spPr>
          <a:xfrm>
            <a:off x="11720875" y="71475"/>
            <a:ext cx="379500" cy="4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latin typeface="Times New Roman"/>
                <a:ea typeface="Times New Roman"/>
                <a:cs typeface="Times New Roman"/>
                <a:sym typeface="Times New Roman"/>
              </a:rPr>
              <a:t>5</a:t>
            </a:r>
            <a:endParaRPr sz="2000"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F75DC20-9D67-4A47-8E84-5700D22924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885006" y="-1754911"/>
            <a:ext cx="2384474" cy="810299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6"/>
          <p:cNvSpPr txBox="1">
            <a:spLocks noGrp="1"/>
          </p:cNvSpPr>
          <p:nvPr>
            <p:ph type="title"/>
          </p:nvPr>
        </p:nvSpPr>
        <p:spPr>
          <a:xfrm>
            <a:off x="2231136" y="356837"/>
            <a:ext cx="7729800" cy="1188600"/>
          </a:xfrm>
          <a:prstGeom prst="rect">
            <a:avLst/>
          </a:prstGeom>
          <a:solidFill>
            <a:srgbClr val="FFFFFF"/>
          </a:solidFill>
          <a:ln w="31750" cap="sq" cmpd="sng">
            <a:solidFill>
              <a:srgbClr val="40404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82875" tIns="182875" rIns="182875" bIns="182875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800"/>
              <a:buFont typeface="Gill Sans"/>
              <a:buNone/>
            </a:pPr>
            <a:r>
              <a:rPr lang="en-US" sz="3200"/>
              <a:t>TO FIX THIS ISSUE…</a:t>
            </a:r>
            <a:endParaRPr sz="3200"/>
          </a:p>
        </p:txBody>
      </p:sp>
      <p:sp>
        <p:nvSpPr>
          <p:cNvPr id="165" name="Google Shape;165;p6"/>
          <p:cNvSpPr txBox="1"/>
          <p:nvPr/>
        </p:nvSpPr>
        <p:spPr>
          <a:xfrm>
            <a:off x="2618400" y="5785000"/>
            <a:ext cx="6955200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…we synthesized our very own optical (left) and magnetic (right) nanoparticles! This makes the process of infusing resin with nanoparticles much easier!</a:t>
            </a:r>
            <a:endParaRPr dirty="0"/>
          </a:p>
        </p:txBody>
      </p:sp>
      <p:sp>
        <p:nvSpPr>
          <p:cNvPr id="169" name="Google Shape;169;p6"/>
          <p:cNvSpPr txBox="1"/>
          <p:nvPr/>
        </p:nvSpPr>
        <p:spPr>
          <a:xfrm>
            <a:off x="11720875" y="71475"/>
            <a:ext cx="379500" cy="4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latin typeface="Times New Roman"/>
                <a:ea typeface="Times New Roman"/>
                <a:cs typeface="Times New Roman"/>
                <a:sym typeface="Times New Roman"/>
              </a:rPr>
              <a:t>6</a:t>
            </a:r>
            <a:endParaRPr sz="2000"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2D144425-85AB-4A71-91D0-4E21D4BFE9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960926" y="1874182"/>
            <a:ext cx="3728772" cy="381927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AC2A1ED-F3AE-4498-94E5-5050F7992F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1136" y="1919431"/>
            <a:ext cx="3819270" cy="3723577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7"/>
          <p:cNvSpPr txBox="1">
            <a:spLocks noGrp="1"/>
          </p:cNvSpPr>
          <p:nvPr>
            <p:ph type="title"/>
          </p:nvPr>
        </p:nvSpPr>
        <p:spPr>
          <a:xfrm>
            <a:off x="1600200" y="4269282"/>
            <a:ext cx="8991600" cy="1264762"/>
          </a:xfrm>
          <a:prstGeom prst="rect">
            <a:avLst/>
          </a:prstGeom>
          <a:solidFill>
            <a:srgbClr val="FFFFFF"/>
          </a:solidFill>
          <a:ln w="31750" cap="sq" cmpd="sng">
            <a:solidFill>
              <a:srgbClr val="40404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274300" tIns="182875" rIns="274300" bIns="182875" anchor="ctr" anchorCtr="1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200"/>
              <a:buFont typeface="Gill Sans"/>
              <a:buNone/>
            </a:pPr>
            <a:r>
              <a:rPr lang="en-US" sz="3200" dirty="0">
                <a:extLst>
                  <a:ext uri="http://customooxmlschemas.google.com/">
                    <go:slidesCustomData xmlns:go="http://customooxmlschemas.google.com/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2"/>
                  </a:ext>
                </a:extLst>
              </a:rPr>
              <a:t>…INFUSING MNP’s AND CURING WITH UV LIGHT DID THE TRICK!</a:t>
            </a:r>
            <a:endParaRPr dirty="0"/>
          </a:p>
        </p:txBody>
      </p:sp>
      <p:sp>
        <p:nvSpPr>
          <p:cNvPr id="175" name="Google Shape;175;p7"/>
          <p:cNvSpPr/>
          <p:nvPr/>
        </p:nvSpPr>
        <p:spPr>
          <a:xfrm>
            <a:off x="1347032" y="640555"/>
            <a:ext cx="9498768" cy="3312058"/>
          </a:xfrm>
          <a:prstGeom prst="rect">
            <a:avLst/>
          </a:prstGeom>
          <a:noFill/>
          <a:ln w="3175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76" name="Google Shape;176;p7"/>
          <p:cNvSpPr/>
          <p:nvPr/>
        </p:nvSpPr>
        <p:spPr>
          <a:xfrm>
            <a:off x="1510700" y="806112"/>
            <a:ext cx="9171432" cy="298094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85" name="Google Shape;185;p7"/>
          <p:cNvSpPr txBox="1"/>
          <p:nvPr/>
        </p:nvSpPr>
        <p:spPr>
          <a:xfrm>
            <a:off x="11720875" y="71475"/>
            <a:ext cx="379500" cy="4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latin typeface="Times New Roman"/>
                <a:ea typeface="Times New Roman"/>
                <a:cs typeface="Times New Roman"/>
                <a:sym typeface="Times New Roman"/>
              </a:rPr>
              <a:t>7</a:t>
            </a:r>
            <a:endParaRPr sz="2000"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" name="Picture 2" descr="A picture containing wall&#10;&#10;Description automatically generated">
            <a:extLst>
              <a:ext uri="{FF2B5EF4-FFF2-40B4-BE49-F238E27FC236}">
                <a16:creationId xmlns:a16="http://schemas.microsoft.com/office/drawing/2014/main" id="{6A297B17-E19C-4D4A-ACFC-201DDF3D08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804582" y="-1871178"/>
            <a:ext cx="2538577" cy="8362952"/>
          </a:xfrm>
          <a:prstGeom prst="rect">
            <a:avLst/>
          </a:prstGeom>
        </p:spPr>
      </p:pic>
      <p:pic>
        <p:nvPicPr>
          <p:cNvPr id="5" name="Picture 4" descr="A picture containing indoor&#10;&#10;Description automatically generated">
            <a:extLst>
              <a:ext uri="{FF2B5EF4-FFF2-40B4-BE49-F238E27FC236}">
                <a16:creationId xmlns:a16="http://schemas.microsoft.com/office/drawing/2014/main" id="{B852B704-3C7D-422F-AF19-FB3DE44D78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2394" y="1041009"/>
            <a:ext cx="8362952" cy="2530324"/>
          </a:xfrm>
          <a:prstGeom prst="rect">
            <a:avLst/>
          </a:prstGeom>
        </p:spPr>
      </p:pic>
      <p:pic>
        <p:nvPicPr>
          <p:cNvPr id="4" name="Picture 3" descr="A picture containing indoor, counter&#10;&#10;Description automatically generated">
            <a:extLst>
              <a:ext uri="{FF2B5EF4-FFF2-40B4-BE49-F238E27FC236}">
                <a16:creationId xmlns:a16="http://schemas.microsoft.com/office/drawing/2014/main" id="{62420BCD-72E6-4EF6-B94C-74112BF7D7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2393" y="1041009"/>
            <a:ext cx="8362952" cy="25303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9"/>
          <p:cNvSpPr txBox="1">
            <a:spLocks noGrp="1"/>
          </p:cNvSpPr>
          <p:nvPr>
            <p:ph type="title"/>
          </p:nvPr>
        </p:nvSpPr>
        <p:spPr>
          <a:xfrm>
            <a:off x="1366498" y="304181"/>
            <a:ext cx="9459000" cy="1188600"/>
          </a:xfrm>
          <a:prstGeom prst="rect">
            <a:avLst/>
          </a:prstGeom>
          <a:solidFill>
            <a:srgbClr val="FFFFFF"/>
          </a:solidFill>
          <a:ln w="31750" cap="sq" cmpd="sng">
            <a:solidFill>
              <a:srgbClr val="40404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82875" tIns="182875" rIns="182875" bIns="182875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800"/>
              <a:buFont typeface="Gill Sans"/>
              <a:buNone/>
            </a:pPr>
            <a:r>
              <a:rPr lang="en-US" sz="3200" dirty="0">
                <a:extLst>
                  <a:ext uri="http://customooxmlschemas.google.com/">
                    <go:slidesCustomData xmlns:go="http://customooxmlschemas.google.com/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3"/>
                  </a:ext>
                </a:extLst>
              </a:rPr>
              <a:t>IN THE FUTURE, WE PLAN TO PRINT MORE COMPLEX STRUCTURES WITH NANOPARTICLES</a:t>
            </a:r>
            <a:endParaRPr sz="3200" dirty="0"/>
          </a:p>
        </p:txBody>
      </p:sp>
      <p:sp>
        <p:nvSpPr>
          <p:cNvPr id="204" name="Google Shape;204;p9"/>
          <p:cNvSpPr/>
          <p:nvPr/>
        </p:nvSpPr>
        <p:spPr>
          <a:xfrm>
            <a:off x="0" y="6211800"/>
            <a:ext cx="566640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Weng, Z.; Zhou, Y.; Lin, W.; Senthil, T.; Wu, L. Structure-property relationship of nano enhanced stereolithography resin for desktop SLA 3-D printer. </a:t>
            </a:r>
            <a:r>
              <a:rPr lang="en-US" sz="1200" i="1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Comp. Part A: App. Sci. and Manufacturing, </a:t>
            </a:r>
            <a:r>
              <a:rPr lang="en-US" sz="1200" b="1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2016, </a:t>
            </a:r>
            <a:r>
              <a:rPr lang="en-US" sz="1200" i="1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88</a:t>
            </a:r>
            <a:r>
              <a:rPr lang="en-US" sz="12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, 234-242.</a:t>
            </a:r>
            <a:endParaRPr dirty="0"/>
          </a:p>
        </p:txBody>
      </p:sp>
      <p:sp>
        <p:nvSpPr>
          <p:cNvPr id="205" name="Google Shape;205;p9"/>
          <p:cNvSpPr txBox="1"/>
          <p:nvPr/>
        </p:nvSpPr>
        <p:spPr>
          <a:xfrm>
            <a:off x="2501825" y="5250125"/>
            <a:ext cx="7124100" cy="74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The addition of magnetic nanoparticles could provide a source for the light to scatter...this would not be good for printing purposes.</a:t>
            </a:r>
            <a:endParaRPr/>
          </a:p>
        </p:txBody>
      </p:sp>
      <p:sp>
        <p:nvSpPr>
          <p:cNvPr id="206" name="Google Shape;206;p9"/>
          <p:cNvSpPr txBox="1"/>
          <p:nvPr/>
        </p:nvSpPr>
        <p:spPr>
          <a:xfrm>
            <a:off x="11720875" y="71475"/>
            <a:ext cx="379500" cy="4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latin typeface="Times New Roman"/>
                <a:ea typeface="Times New Roman"/>
                <a:cs typeface="Times New Roman"/>
                <a:sym typeface="Times New Roman"/>
              </a:rPr>
              <a:t>8</a:t>
            </a:r>
            <a:endParaRPr sz="2000"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08" name="Google Shape;208;p9"/>
          <p:cNvPicPr preferRelativeResize="0"/>
          <p:nvPr/>
        </p:nvPicPr>
        <p:blipFill rotWithShape="1">
          <a:blip r:embed="rId3">
            <a:alphaModFix/>
          </a:blip>
          <a:srcRect l="75481" t="65885" r="15722" b="14207"/>
          <a:stretch/>
        </p:blipFill>
        <p:spPr>
          <a:xfrm>
            <a:off x="2074932" y="1827046"/>
            <a:ext cx="2518115" cy="320391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E4EA4E07-BCBA-49C8-A626-E3729BA002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2710" y="1847240"/>
            <a:ext cx="3293150" cy="318371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8"/>
          <p:cNvSpPr txBox="1">
            <a:spLocks noGrp="1"/>
          </p:cNvSpPr>
          <p:nvPr>
            <p:ph type="title"/>
          </p:nvPr>
        </p:nvSpPr>
        <p:spPr>
          <a:xfrm>
            <a:off x="1366498" y="332281"/>
            <a:ext cx="9459000" cy="1188600"/>
          </a:xfrm>
          <a:prstGeom prst="rect">
            <a:avLst/>
          </a:prstGeom>
          <a:solidFill>
            <a:srgbClr val="FFFFFF"/>
          </a:solidFill>
          <a:ln w="31750" cap="sq" cmpd="sng">
            <a:solidFill>
              <a:srgbClr val="40404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82875" tIns="182875" rIns="182875" bIns="182875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800"/>
              <a:buFont typeface="Gill Sans"/>
              <a:buNone/>
            </a:pPr>
            <a:r>
              <a:rPr lang="en-US" sz="3200" dirty="0"/>
              <a:t>PREVIOUS RESEARCH SHOWS SOME TECHNIQUES ARE REQUIRED FOR SEPARATION!</a:t>
            </a:r>
            <a:endParaRPr sz="3200" dirty="0"/>
          </a:p>
        </p:txBody>
      </p:sp>
      <p:sp>
        <p:nvSpPr>
          <p:cNvPr id="217" name="Google Shape;217;p8"/>
          <p:cNvSpPr txBox="1"/>
          <p:nvPr/>
        </p:nvSpPr>
        <p:spPr>
          <a:xfrm>
            <a:off x="471119" y="5056999"/>
            <a:ext cx="11249755" cy="1801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These images instill great confidence that nanoparticles want to become homogeneously mixed with solution, especially after sonication!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Chemical procedures were as follows: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HAuCl</a:t>
            </a:r>
            <a:r>
              <a:rPr lang="en-US" sz="2000" baseline="-250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4</a:t>
            </a:r>
            <a:r>
              <a:rPr lang="en-US" sz="20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+H</a:t>
            </a:r>
            <a:r>
              <a:rPr lang="en-US" sz="2000" baseline="-250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2</a:t>
            </a:r>
            <a:r>
              <a:rPr lang="en-US" sz="20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O+MSA+NaBH</a:t>
            </a:r>
            <a:r>
              <a:rPr lang="en-US" sz="2000" baseline="-250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4</a:t>
            </a:r>
            <a:r>
              <a:rPr lang="en-US" sz="20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Wingdings" panose="05000000000000000000" pitchFamily="2" charset="2"/>
              </a:rPr>
              <a:t>Au</a:t>
            </a:r>
            <a:r>
              <a:rPr lang="en-US" sz="2000" baseline="300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Wingdings" panose="05000000000000000000" pitchFamily="2" charset="2"/>
              </a:rPr>
              <a:t>0</a:t>
            </a:r>
            <a:r>
              <a:rPr lang="en-US" sz="20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Wingdings" panose="05000000000000000000" pitchFamily="2" charset="2"/>
              </a:rPr>
              <a:t> (gold nanoparticles)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FeCl</a:t>
            </a:r>
            <a:r>
              <a:rPr lang="en-US" sz="2000" baseline="-250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2</a:t>
            </a:r>
            <a:r>
              <a:rPr lang="en-US" sz="20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+FeCl</a:t>
            </a:r>
            <a:r>
              <a:rPr lang="en-US" sz="2000" baseline="-250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3</a:t>
            </a:r>
            <a:r>
              <a:rPr lang="en-US" sz="20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+H</a:t>
            </a:r>
            <a:r>
              <a:rPr lang="en-US" sz="2000" baseline="-250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2</a:t>
            </a:r>
            <a:r>
              <a:rPr lang="en-US" sz="20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O+NaOH</a:t>
            </a:r>
            <a:r>
              <a:rPr lang="en-US" sz="20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Wingdings" panose="05000000000000000000" pitchFamily="2" charset="2"/>
              </a:rPr>
              <a:t></a:t>
            </a:r>
            <a:r>
              <a:rPr lang="el-GR" sz="20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Wingdings" panose="05000000000000000000" pitchFamily="2" charset="2"/>
              </a:rPr>
              <a:t>α</a:t>
            </a:r>
            <a:r>
              <a:rPr lang="en-US" sz="20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Wingdings" panose="05000000000000000000" pitchFamily="2" charset="2"/>
              </a:rPr>
              <a:t>-Fe</a:t>
            </a:r>
            <a:r>
              <a:rPr lang="en-US" sz="2000" baseline="-250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Wingdings" panose="05000000000000000000" pitchFamily="2" charset="2"/>
              </a:rPr>
              <a:t>2</a:t>
            </a:r>
            <a:r>
              <a:rPr lang="en-US" sz="20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Wingdings" panose="05000000000000000000" pitchFamily="2" charset="2"/>
              </a:rPr>
              <a:t>O</a:t>
            </a:r>
            <a:r>
              <a:rPr lang="en-US" sz="2000" baseline="-250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Wingdings" panose="05000000000000000000" pitchFamily="2" charset="2"/>
              </a:rPr>
              <a:t>3 </a:t>
            </a:r>
            <a:r>
              <a:rPr lang="en-US" sz="20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Wingdings" panose="05000000000000000000" pitchFamily="2" charset="2"/>
              </a:rPr>
              <a:t>(iron nanoparticles)</a:t>
            </a:r>
            <a:endParaRPr lang="en-US" sz="2000" dirty="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18" name="Google Shape;218;p8"/>
          <p:cNvSpPr txBox="1"/>
          <p:nvPr/>
        </p:nvSpPr>
        <p:spPr>
          <a:xfrm>
            <a:off x="11720875" y="71475"/>
            <a:ext cx="379500" cy="4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latin typeface="Times New Roman"/>
                <a:ea typeface="Times New Roman"/>
                <a:cs typeface="Times New Roman"/>
                <a:sym typeface="Times New Roman"/>
              </a:rPr>
              <a:t>9</a:t>
            </a:r>
            <a:endParaRPr sz="2000"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" name="Picture 2" descr="A picture containing indoor, light&#10;&#10;Description automatically generated">
            <a:extLst>
              <a:ext uri="{FF2B5EF4-FFF2-40B4-BE49-F238E27FC236}">
                <a16:creationId xmlns:a16="http://schemas.microsoft.com/office/drawing/2014/main" id="{FD66386E-A6E5-4504-AF9C-DBF0795EB8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8720499" y="2056623"/>
            <a:ext cx="3429001" cy="2571751"/>
          </a:xfrm>
          <a:prstGeom prst="rect">
            <a:avLst/>
          </a:prstGeom>
        </p:spPr>
      </p:pic>
      <p:pic>
        <p:nvPicPr>
          <p:cNvPr id="5" name="Picture 4" descr="A picture containing indoor, wall, dirty, kitchen appliance&#10;&#10;Description automatically generated">
            <a:extLst>
              <a:ext uri="{FF2B5EF4-FFF2-40B4-BE49-F238E27FC236}">
                <a16:creationId xmlns:a16="http://schemas.microsoft.com/office/drawing/2014/main" id="{5B5E4532-27CC-46D5-A433-0BDCC733BD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4283020" y="2056624"/>
            <a:ext cx="3429001" cy="2571749"/>
          </a:xfrm>
          <a:prstGeom prst="rect">
            <a:avLst/>
          </a:prstGeom>
        </p:spPr>
      </p:pic>
      <p:pic>
        <p:nvPicPr>
          <p:cNvPr id="7" name="Picture 6" descr="A picture containing indoor, plastic&#10;&#10;Description automatically generated">
            <a:extLst>
              <a:ext uri="{FF2B5EF4-FFF2-40B4-BE49-F238E27FC236}">
                <a16:creationId xmlns:a16="http://schemas.microsoft.com/office/drawing/2014/main" id="{67668980-0328-4ED4-B913-2F47490D0F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42494" y="2056625"/>
            <a:ext cx="3429001" cy="2571748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1755</TotalTime>
  <Words>693</Words>
  <Application>Microsoft Office PowerPoint</Application>
  <PresentationFormat>Widescreen</PresentationFormat>
  <Paragraphs>43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Gill Sans</vt:lpstr>
      <vt:lpstr>Calibri</vt:lpstr>
      <vt:lpstr>Arial</vt:lpstr>
      <vt:lpstr>Times New Roman</vt:lpstr>
      <vt:lpstr>Parcel</vt:lpstr>
      <vt:lpstr>Parcel</vt:lpstr>
      <vt:lpstr>Artificial Cilia Creation for Advanced Sensor Devices</vt:lpstr>
      <vt:lpstr>INFUSING PARTICLES INTO RESIN CAN PRODUCE PROBLEMS WITH PRINTING</vt:lpstr>
      <vt:lpstr>HOW CAN WE MAKE THIS PROCESS SIMPLER?</vt:lpstr>
      <vt:lpstr>PRINTING WITH RESIN INFUSED WITH NANOPARTICLES</vt:lpstr>
      <vt:lpstr>THE NUMBER ONE ISSUE WAS RESIN BEING TOO HARD AND BRITTLE… </vt:lpstr>
      <vt:lpstr>TO FIX THIS ISSUE…</vt:lpstr>
      <vt:lpstr>…INFUSING MNP’s AND CURING WITH UV LIGHT DID THE TRICK!</vt:lpstr>
      <vt:lpstr>IN THE FUTURE, WE PLAN TO PRINT MORE COMPLEX STRUCTURES WITH NANOPARTICLES</vt:lpstr>
      <vt:lpstr>PREVIOUS RESEARCH SHOWS SOME TECHNIQUES ARE REQUIRED FOR SEPARATION!</vt:lpstr>
      <vt:lpstr>ACKNOWLEDGMENTS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Artificial Cilia Creation for Advanced Sensor Devices</dc:title>
  <cp:lastModifiedBy>Ryan Evans</cp:lastModifiedBy>
  <cp:revision>25</cp:revision>
  <dcterms:created xsi:type="dcterms:W3CDTF">2020-02-22T01:29:53Z</dcterms:created>
  <dcterms:modified xsi:type="dcterms:W3CDTF">2021-04-03T02:42:20Z</dcterms:modified>
</cp:coreProperties>
</file>